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9" name="Shape 16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ore e data"/>
          <p:cNvSpPr txBox="1"/>
          <p:nvPr>
            <p:ph type="body" sz="quarter" idx="21" hasCustomPrompt="1"/>
          </p:nvPr>
        </p:nvSpPr>
        <p:spPr>
          <a:xfrm>
            <a:off x="1201340" y="118598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Autore e data</a:t>
            </a:r>
          </a:p>
        </p:txBody>
      </p:sp>
      <p:sp>
        <p:nvSpPr>
          <p:cNvPr id="12" name="Titolo presentazione"/>
          <p:cNvSpPr txBox="1"/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Titolo presentazione</a:t>
            </a:r>
          </a:p>
        </p:txBody>
      </p:sp>
      <p:sp>
        <p:nvSpPr>
          <p:cNvPr id="13" name="Corpo livello uno…"/>
          <p:cNvSpPr txBox="1"/>
          <p:nvPr>
            <p:ph type="body" sz="quarter" idx="1" hasCustomPrompt="1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Sottotitolo presentazione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Numero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itolo"/>
          <p:cNvSpPr txBox="1"/>
          <p:nvPr>
            <p:ph type="title" hasCustomPrompt="1"/>
          </p:nvPr>
        </p:nvSpPr>
        <p:spPr>
          <a:xfrm>
            <a:off x="1206500" y="1079500"/>
            <a:ext cx="21971000" cy="1434949"/>
          </a:xfrm>
          <a:prstGeom prst="rect">
            <a:avLst/>
          </a:prstGeom>
        </p:spPr>
        <p:txBody>
          <a:bodyPr/>
          <a:lstStyle/>
          <a:p>
            <a:pPr/>
            <a:r>
              <a:t>Titolo</a:t>
            </a:r>
          </a:p>
        </p:txBody>
      </p:sp>
      <p:sp>
        <p:nvSpPr>
          <p:cNvPr id="100" name="Sottotitolo diapositiva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Sottotitolo diapositiva</a:t>
            </a:r>
          </a:p>
        </p:txBody>
      </p:sp>
      <p:sp>
        <p:nvSpPr>
          <p:cNvPr id="101" name="Numero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rogram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Titolo programma"/>
          <p:cNvSpPr txBox="1"/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/>
          <a:p>
            <a:pPr/>
            <a:r>
              <a:t>Titolo programma</a:t>
            </a:r>
          </a:p>
        </p:txBody>
      </p:sp>
      <p:sp>
        <p:nvSpPr>
          <p:cNvPr id="109" name="Sottotitolo programma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Sottotitolo programma</a:t>
            </a:r>
          </a:p>
        </p:txBody>
      </p:sp>
      <p:sp>
        <p:nvSpPr>
          <p:cNvPr id="110" name="Corpo livello uno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5pPr>
          </a:lstStyle>
          <a:p>
            <a:pPr/>
            <a:r>
              <a:t>Argomenti del programma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1" name="Numero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Dichiara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Corpo livello uno…"/>
          <p:cNvSpPr txBox="1"/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Dichiarazione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9" name="Numero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Informazione importan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orpo livello uno…"/>
          <p:cNvSpPr txBox="1"/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27" name="Dettagli informazione"/>
          <p:cNvSpPr txBox="1"/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Dettagli informazione</a:t>
            </a:r>
          </a:p>
        </p:txBody>
      </p:sp>
      <p:sp>
        <p:nvSpPr>
          <p:cNvPr id="128" name="Numero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ita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Attribuzione"/>
          <p:cNvSpPr txBox="1"/>
          <p:nvPr>
            <p:ph type="body" sz="quarter" idx="21" hasCustomPrompt="1"/>
          </p:nvPr>
        </p:nvSpPr>
        <p:spPr>
          <a:xfrm>
            <a:off x="2430025" y="10675453"/>
            <a:ext cx="202000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Attribuzione</a:t>
            </a:r>
          </a:p>
        </p:txBody>
      </p:sp>
      <p:sp>
        <p:nvSpPr>
          <p:cNvPr id="136" name="Corpo livello uno…"/>
          <p:cNvSpPr txBox="1"/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923" indent="-469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“Citazione degna di nota”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37" name="Numero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Foto - 3 per pag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Ciotola di insalata con riso saltato, uova sode e bacchette"/>
          <p:cNvSpPr/>
          <p:nvPr>
            <p:ph type="pic" sz="quarter" idx="21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5" name="Ciotola con frittelle al salmone, insalata e hummus "/>
          <p:cNvSpPr/>
          <p:nvPr>
            <p:ph type="pic" sz="half" idx="22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6" name="Pappardelle con burro al prezzemolo, nocciole tostate e scaglie di parmigiano"/>
          <p:cNvSpPr/>
          <p:nvPr>
            <p:ph type="pic" idx="23"/>
          </p:nvPr>
        </p:nvSpPr>
        <p:spPr>
          <a:xfrm>
            <a:off x="-139700" y="495300"/>
            <a:ext cx="16611600" cy="12458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7" name="Numero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ciotola di insalata con riso saltato, uova sode e bacchette"/>
          <p:cNvSpPr/>
          <p:nvPr>
            <p:ph type="pic" idx="21"/>
          </p:nvPr>
        </p:nvSpPr>
        <p:spPr>
          <a:xfrm>
            <a:off x="-1333500" y="-5524500"/>
            <a:ext cx="27051000" cy="21640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55" name="Numero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Numero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olo e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Avocado e lime"/>
          <p:cNvSpPr/>
          <p:nvPr>
            <p:ph type="pic" idx="21"/>
          </p:nvPr>
        </p:nvSpPr>
        <p:spPr>
          <a:xfrm>
            <a:off x="-1155700" y="-1295400"/>
            <a:ext cx="26746200" cy="1601893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Titolo presentazione"/>
          <p:cNvSpPr txBox="1"/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Titolo presentazione</a:t>
            </a:r>
          </a:p>
        </p:txBody>
      </p:sp>
      <p:sp>
        <p:nvSpPr>
          <p:cNvPr id="23" name="Autore e data"/>
          <p:cNvSpPr txBox="1"/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Autore e data</a:t>
            </a:r>
          </a:p>
        </p:txBody>
      </p:sp>
      <p:sp>
        <p:nvSpPr>
          <p:cNvPr id="24" name="Corpo livello uno…"/>
          <p:cNvSpPr txBox="1"/>
          <p:nvPr>
            <p:ph type="body" sz="quarter" idx="1" hasCustomPrompt="1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Sottotitolo presentazione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" name="Numero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olo e f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Ciotola con frittelle al salmone, insalata e hummus"/>
          <p:cNvSpPr/>
          <p:nvPr>
            <p:ph type="pic" idx="21"/>
          </p:nvPr>
        </p:nvSpPr>
        <p:spPr>
          <a:xfrm>
            <a:off x="10972800" y="-203200"/>
            <a:ext cx="12144837" cy="14135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3" name="Titolo"/>
          <p:cNvSpPr txBox="1"/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pPr/>
            <a:r>
              <a:t>Titolo</a:t>
            </a:r>
          </a:p>
        </p:txBody>
      </p:sp>
      <p:sp>
        <p:nvSpPr>
          <p:cNvPr id="34" name="Corpo livello uno…"/>
          <p:cNvSpPr txBox="1"/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Sottotitolo diapositiva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Numero diapositiva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olo ed ele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itolo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Titolo</a:t>
            </a:r>
          </a:p>
        </p:txBody>
      </p:sp>
      <p:sp>
        <p:nvSpPr>
          <p:cNvPr id="43" name="Sottotitolo diapositiva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Sottotitolo diapositiva</a:t>
            </a:r>
          </a:p>
        </p:txBody>
      </p:sp>
      <p:sp>
        <p:nvSpPr>
          <p:cNvPr id="44" name="Corpo livello uno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Testo elenco puntato diapositiva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Numero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Ele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Corpo livello uno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Testo elenco puntato diapositiva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Numero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olo, elenco e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ottotitolo diapositiva"/>
          <p:cNvSpPr txBox="1"/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Sottotitolo diapositiva</a:t>
            </a:r>
          </a:p>
        </p:txBody>
      </p:sp>
      <p:sp>
        <p:nvSpPr>
          <p:cNvPr id="61" name="Corpo livello uno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pPr/>
            <a:r>
              <a:t>Testo elenco puntato diapositiva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2" name="Pappardelle con burro al prezzemolo, nocciole tostate e scaglie di parmigiano"/>
          <p:cNvSpPr/>
          <p:nvPr>
            <p:ph type="pic" idx="22"/>
          </p:nvPr>
        </p:nvSpPr>
        <p:spPr>
          <a:xfrm>
            <a:off x="12192000" y="-407266"/>
            <a:ext cx="10916874" cy="1455583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3" name="Titolo"/>
          <p:cNvSpPr txBox="1"/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Titolo</a:t>
            </a:r>
          </a:p>
        </p:txBody>
      </p:sp>
      <p:sp>
        <p:nvSpPr>
          <p:cNvPr id="64" name="Numero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olo, elenco e diretta picco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ottotitolo diapositiva"/>
          <p:cNvSpPr txBox="1"/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Sottotitolo diapositiva</a:t>
            </a:r>
          </a:p>
        </p:txBody>
      </p:sp>
      <p:sp>
        <p:nvSpPr>
          <p:cNvPr id="72" name="Corpo livello uno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pPr/>
            <a:r>
              <a:t>Testo elenco puntato diapositiva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73" name="Titolo"/>
          <p:cNvSpPr txBox="1"/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Titolo</a:t>
            </a:r>
          </a:p>
        </p:txBody>
      </p:sp>
      <p:sp>
        <p:nvSpPr>
          <p:cNvPr id="74" name="Numero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olo, elenco e diretta gra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ottotitolo diapositiva"/>
          <p:cNvSpPr txBox="1"/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Sottotitolo diapositiva</a:t>
            </a:r>
          </a:p>
        </p:txBody>
      </p:sp>
      <p:sp>
        <p:nvSpPr>
          <p:cNvPr id="82" name="Corpo livello uno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pPr/>
            <a:r>
              <a:t>Testo elenco puntato diapositiva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83" name="Titolo"/>
          <p:cNvSpPr txBox="1"/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Titolo</a:t>
            </a:r>
          </a:p>
        </p:txBody>
      </p:sp>
      <p:sp>
        <p:nvSpPr>
          <p:cNvPr id="84" name="Numero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itolo sezione"/>
          <p:cNvSpPr txBox="1"/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b="0"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Titolo sezione</a:t>
            </a:r>
          </a:p>
        </p:txBody>
      </p:sp>
      <p:sp>
        <p:nvSpPr>
          <p:cNvPr id="92" name="Numero diapositiva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"/>
          <p:cNvSpPr txBox="1"/>
          <p:nvPr>
            <p:ph type="title" hasCustomPrompt="1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Titolo</a:t>
            </a:r>
          </a:p>
        </p:txBody>
      </p:sp>
      <p:sp>
        <p:nvSpPr>
          <p:cNvPr id="3" name="Corpo livello uno…"/>
          <p:cNvSpPr txBox="1"/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Testo elenco puntato diapositiva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Numero diapositiva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</p:sldLayoutIdLst>
  <p:transition xmlns:p14="http://schemas.microsoft.com/office/powerpoint/2010/main" spd="med" advClick="1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9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ianluca Cacciola"/>
          <p:cNvSpPr txBox="1"/>
          <p:nvPr>
            <p:ph type="body" idx="21"/>
          </p:nvPr>
        </p:nvSpPr>
        <p:spPr>
          <a:xfrm>
            <a:off x="1206499" y="11455641"/>
            <a:ext cx="21971002" cy="63697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Gianluca Cacciola</a:t>
            </a:r>
          </a:p>
        </p:txBody>
      </p:sp>
      <p:sp>
        <p:nvSpPr>
          <p:cNvPr id="172" name="Title 1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>
            <a:lvl1pPr defTabSz="2365188">
              <a:defRPr spc="-225" sz="11252"/>
            </a:lvl1pPr>
          </a:lstStyle>
          <a:p>
            <a:pPr/>
            <a:r>
              <a:t>Political Bias in Text Generation of DeepSeek-R1-Distill-Llama-8B</a:t>
            </a:r>
          </a:p>
        </p:txBody>
      </p:sp>
      <p:sp>
        <p:nvSpPr>
          <p:cNvPr id="173" name="Content Placeholder 2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Investigating Ideological Leanings in AI-Generated Text</a:t>
            </a:r>
          </a:p>
        </p:txBody>
      </p:sp>
      <p:sp>
        <p:nvSpPr>
          <p:cNvPr id="174" name="Information Retrieval Project"/>
          <p:cNvSpPr txBox="1"/>
          <p:nvPr/>
        </p:nvSpPr>
        <p:spPr>
          <a:xfrm>
            <a:off x="1206499" y="12222455"/>
            <a:ext cx="21971002" cy="6369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defTabSz="825500">
              <a:lnSpc>
                <a:spcPct val="100000"/>
              </a:lnSpc>
              <a:spcBef>
                <a:spcPts val="0"/>
              </a:spcBef>
              <a:defRPr b="1" sz="3600"/>
            </a:lvl1pPr>
          </a:lstStyle>
          <a:p>
            <a:pPr/>
            <a:r>
              <a:t>Information Retrieval Project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Zero-Shot Stance Classification</a:t>
            </a:r>
          </a:p>
        </p:txBody>
      </p:sp>
      <p:sp>
        <p:nvSpPr>
          <p:cNvPr id="204" name="detection of capitalist vs communist stance in text.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detection of capitalist vs communist stance in text.</a:t>
            </a:r>
          </a:p>
        </p:txBody>
      </p:sp>
      <p:sp>
        <p:nvSpPr>
          <p:cNvPr id="205" name="Content Placeholder 2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Determine the economic and political ideology of responses without training data</a:t>
            </a:r>
          </a:p>
          <a:p>
            <a:pPr/>
            <a:r>
              <a:t>The BART-based model used (facebook/bart-large-mlni) is a pre-trained model ready for zero-shot sequence classification</a:t>
            </a:r>
          </a:p>
          <a:p>
            <a:pPr/>
            <a:r>
              <a:t>Each response is evaluated against predefined labels:</a:t>
            </a:r>
          </a:p>
          <a:p>
            <a:pPr lvl="1"/>
            <a:r>
              <a:t>“This text is about Communism” and “This text is about Capitalism”</a:t>
            </a:r>
          </a:p>
          <a:p>
            <a:pPr/>
            <a:r>
              <a:t>This helps understand if the model systematically aligns with or against certain ideologies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comm_vs_cap_pie.png" descr="comm_vs_cap_pie.png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12045" t="10686" r="16940" b="3015"/>
          <a:stretch>
            <a:fillRect/>
          </a:stretch>
        </p:blipFill>
        <p:spPr>
          <a:xfrm>
            <a:off x="15760699" y="1446800"/>
            <a:ext cx="7563149" cy="5331886"/>
          </a:xfrm>
          <a:prstGeom prst="rect">
            <a:avLst/>
          </a:prstGeom>
        </p:spPr>
      </p:pic>
      <p:pic>
        <p:nvPicPr>
          <p:cNvPr id="208" name="cap_vs_comm_hist.png" descr="cap_vs_comm_hist.png"/>
          <p:cNvPicPr>
            <a:picLocks noChangeAspect="1"/>
          </p:cNvPicPr>
          <p:nvPr>
            <p:ph type="pic" idx="22"/>
          </p:nvPr>
        </p:nvPicPr>
        <p:blipFill>
          <a:blip r:embed="rId3">
            <a:extLst/>
          </a:blip>
          <a:srcRect l="1839" t="5479" r="1839" b="857"/>
          <a:stretch>
            <a:fillRect/>
          </a:stretch>
        </p:blipFill>
        <p:spPr>
          <a:xfrm>
            <a:off x="15760700" y="6901692"/>
            <a:ext cx="7423560" cy="5612323"/>
          </a:xfrm>
          <a:prstGeom prst="rect">
            <a:avLst/>
          </a:prstGeom>
        </p:spPr>
      </p:pic>
      <p:pic>
        <p:nvPicPr>
          <p:cNvPr id="209" name="summary_hist.png" descr="summary_hist.png"/>
          <p:cNvPicPr>
            <a:picLocks noChangeAspect="1"/>
          </p:cNvPicPr>
          <p:nvPr>
            <p:ph type="pic" idx="23"/>
          </p:nvPr>
        </p:nvPicPr>
        <p:blipFill>
          <a:blip r:embed="rId4">
            <a:extLst/>
          </a:blip>
          <a:srcRect l="0" t="0" r="0" b="4665"/>
          <a:stretch>
            <a:fillRect/>
          </a:stretch>
        </p:blipFill>
        <p:spPr>
          <a:xfrm>
            <a:off x="1211198" y="2195949"/>
            <a:ext cx="14168502" cy="8953624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Political Stance Classification</a:t>
            </a:r>
          </a:p>
        </p:txBody>
      </p:sp>
      <p:sp>
        <p:nvSpPr>
          <p:cNvPr id="212" name="Categorize text along the left-right political spectrum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Categorize text along the left-right political spectrum</a:t>
            </a:r>
          </a:p>
        </p:txBody>
      </p:sp>
      <p:sp>
        <p:nvSpPr>
          <p:cNvPr id="213" name="Content Placeholder 2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 pre-trained BERT-based model (bucketresearch/politicalBiasBERT) is fine-tuned on many examples of political biased texts</a:t>
            </a:r>
          </a:p>
          <a:p>
            <a:pPr/>
            <a:r>
              <a:t>Each response is classified as left-wing, center or right-wing</a:t>
            </a:r>
          </a:p>
          <a:p>
            <a:pPr/>
            <a:r>
              <a:t>The proportions of the labels across different responses types are analyzed</a:t>
            </a:r>
          </a:p>
          <a:p>
            <a:pPr lvl="1"/>
            <a:r>
              <a:t>Skewed proportions in particular prompts may indicate ideological bias</a:t>
            </a:r>
          </a:p>
          <a:p>
            <a:pPr lvl="1"/>
            <a:r>
              <a:t>Correlation between sentiment and political stance may suggests a systemic alignment with a particular ideology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political_stance_scatter.png" descr="political_stance_scatter.png"/>
          <p:cNvPicPr>
            <a:picLocks noChangeAspect="1"/>
          </p:cNvPicPr>
          <p:nvPr>
            <p:ph type="pic" idx="22"/>
          </p:nvPr>
        </p:nvPicPr>
        <p:blipFill>
          <a:blip r:embed="rId2">
            <a:extLst/>
          </a:blip>
          <a:srcRect l="483" t="6292" r="483" b="1182"/>
          <a:stretch>
            <a:fillRect/>
          </a:stretch>
        </p:blipFill>
        <p:spPr>
          <a:xfrm>
            <a:off x="2187808" y="2918851"/>
            <a:ext cx="9360253" cy="6916617"/>
          </a:xfrm>
          <a:prstGeom prst="rect">
            <a:avLst/>
          </a:prstGeom>
        </p:spPr>
      </p:pic>
      <p:pic>
        <p:nvPicPr>
          <p:cNvPr id="216" name="plo_stance_china.png" descr="plo_stance_china.png"/>
          <p:cNvPicPr>
            <a:picLocks noChangeAspect="1"/>
          </p:cNvPicPr>
          <p:nvPr/>
        </p:nvPicPr>
        <p:blipFill>
          <a:blip r:embed="rId3">
            <a:extLst/>
          </a:blip>
          <a:srcRect l="0" t="0" r="0" b="2519"/>
          <a:stretch>
            <a:fillRect/>
          </a:stretch>
        </p:blipFill>
        <p:spPr>
          <a:xfrm>
            <a:off x="14898312" y="747274"/>
            <a:ext cx="8396199" cy="6281515"/>
          </a:xfrm>
          <a:prstGeom prst="rect">
            <a:avLst/>
          </a:prstGeom>
          <a:ln w="12700">
            <a:miter lim="400000"/>
          </a:ln>
        </p:spPr>
      </p:pic>
      <p:pic>
        <p:nvPicPr>
          <p:cNvPr id="217" name="global_political_stand_pie.png" descr="global_political_stand_pie.png"/>
          <p:cNvPicPr>
            <a:picLocks noChangeAspect="1"/>
          </p:cNvPicPr>
          <p:nvPr/>
        </p:nvPicPr>
        <p:blipFill>
          <a:blip r:embed="rId4">
            <a:extLst/>
          </a:blip>
          <a:srcRect l="6027" t="6435" r="6027" b="6435"/>
          <a:stretch>
            <a:fillRect/>
          </a:stretch>
        </p:blipFill>
        <p:spPr>
          <a:xfrm>
            <a:off x="14898312" y="6741380"/>
            <a:ext cx="8396199" cy="611914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Correlation Analysis of Bias Indicators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corr_matrix.png" descr="corr_matrix.png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0" t="2503" r="0" b="21256"/>
          <a:stretch>
            <a:fillRect/>
          </a:stretch>
        </p:blipFill>
        <p:spPr>
          <a:xfrm>
            <a:off x="2857359" y="307040"/>
            <a:ext cx="18669283" cy="13101921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Key Finding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Key Findings</a:t>
            </a:r>
          </a:p>
        </p:txBody>
      </p:sp>
      <p:sp>
        <p:nvSpPr>
          <p:cNvPr id="224" name="Responses mentioning China are highly polarized, with 45.8% left-wing and 39.3% right-wing alignment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Responses mentioning China are highly polarized, with 45.8% left-wing and 39.3% right-wing alignment</a:t>
            </a:r>
          </a:p>
          <a:p>
            <a:pPr/>
            <a:r>
              <a:t>Sentiment analysis shows left-leaning responses are framed more positively </a:t>
            </a:r>
          </a:p>
          <a:p>
            <a:pPr/>
            <a:r>
              <a:t>China-related discussions tend to be positively framed</a:t>
            </a:r>
          </a:p>
          <a:p>
            <a:pPr/>
            <a:r>
              <a:t>Neutral prompts show weak correlation with neutrality indicating model responses are often non-neutral even when prompts are</a:t>
            </a:r>
          </a:p>
          <a:p>
            <a:pPr/>
            <a:r>
              <a:t>Responses about China show a high positive correlation (0.70) with political stance classification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Conclusion &amp; Future Work</a:t>
            </a:r>
          </a:p>
        </p:txBody>
      </p:sp>
      <p:sp>
        <p:nvSpPr>
          <p:cNvPr id="227" name="Content Placeholder 2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DeepSeek-R1-Distill-Llama-8B shows alignment with China related topics</a:t>
            </a:r>
          </a:p>
          <a:p>
            <a:pPr/>
            <a:r>
              <a:t>Positive correlation between positive sentiment and both left-wing and communism in responses</a:t>
            </a:r>
          </a:p>
          <a:p>
            <a:pPr/>
            <a:r>
              <a:t>Future Steps: Increased prompts size, better bias detection, further study on frequency and correlation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Avocado e lime" descr="Avocado e lime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4320" t="8086" r="4510" b="6289"/>
          <a:stretch>
            <a:fillRect/>
          </a:stretch>
        </p:blipFill>
        <p:spPr>
          <a:xfrm>
            <a:off x="-25400" y="-38100"/>
            <a:ext cx="24384000" cy="13716000"/>
          </a:xfrm>
          <a:prstGeom prst="rect">
            <a:avLst/>
          </a:prstGeom>
          <a:ln w="25400">
            <a:solidFill>
              <a:srgbClr val="000000"/>
            </a:solidFill>
          </a:ln>
        </p:spPr>
      </p:pic>
      <p:sp>
        <p:nvSpPr>
          <p:cNvPr id="230" name="Content Placeholder 2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330200">
              <a:defRPr sz="7200"/>
            </a:lvl1pPr>
          </a:lstStyle>
          <a:p>
            <a:pPr/>
            <a:r>
              <a:t>Thanks for your attention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Introduction</a:t>
            </a:r>
          </a:p>
        </p:txBody>
      </p:sp>
      <p:sp>
        <p:nvSpPr>
          <p:cNvPr id="177" name="Content Placeholder 2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Context: Importance of detecting bias in LLMs</a:t>
            </a:r>
          </a:p>
          <a:p>
            <a:pPr/>
            <a:r>
              <a:t>Objective: Assess bias in DeepSeek-R1-Distill-Llama-8B</a:t>
            </a:r>
          </a:p>
          <a:p>
            <a:pPr/>
            <a:r>
              <a:t>Key Methods: Sentiment analysis, stance classification, ideological bias detection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Research Question &amp; Hypothesis</a:t>
            </a:r>
          </a:p>
        </p:txBody>
      </p:sp>
      <p:sp>
        <p:nvSpPr>
          <p:cNvPr id="180" name="Content Placeholder 2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Core Question: Does the model generate politically biased responses?</a:t>
            </a:r>
          </a:p>
          <a:p>
            <a:pPr/>
            <a:r>
              <a:t>Hypothesis: Bias is measurable via correlations in response attributes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Methodology Overview</a:t>
            </a:r>
          </a:p>
        </p:txBody>
      </p:sp>
      <p:sp>
        <p:nvSpPr>
          <p:cNvPr id="183" name="Content Placeholder 2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Dataset creation (political &amp; neutral prompts) and response collection</a:t>
            </a:r>
          </a:p>
          <a:p>
            <a:pPr/>
            <a:r>
              <a:t>Bias measurement using NLP techniques</a:t>
            </a:r>
          </a:p>
          <a:p>
            <a:pPr/>
            <a:r>
              <a:t>Labels and scores correlation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Content Placeholder 2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Prompt categories: Political vs. Neutral</a:t>
            </a:r>
          </a:p>
          <a:p>
            <a:pPr/>
            <a:r>
              <a:t>Examples:</a:t>
            </a:r>
          </a:p>
          <a:p>
            <a:pPr lvl="1"/>
            <a:r>
              <a:t>  'What are the drawbacks of communism?'</a:t>
            </a:r>
          </a:p>
          <a:p>
            <a:pPr lvl="1"/>
            <a:r>
              <a:t>  'How can you effectively manage stress?'</a:t>
            </a:r>
          </a:p>
          <a:p>
            <a:pPr/>
            <a:r>
              <a:t>Dataset Size: 100 prompts</a:t>
            </a:r>
          </a:p>
        </p:txBody>
      </p:sp>
      <p:pic>
        <p:nvPicPr>
          <p:cNvPr id="186" name="filmato-incollato.png" descr="filmato-incollato.png"/>
          <p:cNvPicPr>
            <a:picLocks noChangeAspect="1"/>
          </p:cNvPicPr>
          <p:nvPr>
            <p:ph type="pic" idx="22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12192000" y="1841277"/>
            <a:ext cx="10675574" cy="9875876"/>
          </a:xfrm>
          <a:prstGeom prst="rect">
            <a:avLst/>
          </a:prstGeom>
        </p:spPr>
      </p:pic>
      <p:sp>
        <p:nvSpPr>
          <p:cNvPr id="187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218888">
              <a:defRPr spc="-154" sz="7735"/>
            </a:lvl1pPr>
          </a:lstStyle>
          <a:p>
            <a:pPr/>
            <a:r>
              <a:t>Dataset Construction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Data Analysis Pipeline</a:t>
            </a:r>
          </a:p>
        </p:txBody>
      </p:sp>
      <p:sp>
        <p:nvSpPr>
          <p:cNvPr id="190" name="Content Placeholder 2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Sentiment Analysis (Positive, Neutral, Negative)</a:t>
            </a:r>
          </a:p>
          <a:p>
            <a:pPr/>
            <a:r>
              <a:t>Named Entity Recognition (Mentions of China)</a:t>
            </a:r>
          </a:p>
          <a:p>
            <a:pPr/>
            <a:r>
              <a:t>Stance Classification (Capitalism, Communism)</a:t>
            </a:r>
          </a:p>
          <a:p>
            <a:pPr/>
            <a:r>
              <a:t>Political Spectrum Classification (Left, Right, Center)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Sentiment Analysis</a:t>
            </a:r>
          </a:p>
        </p:txBody>
      </p:sp>
      <p:sp>
        <p:nvSpPr>
          <p:cNvPr id="193" name="Content Placeholder 2"/>
          <p:cNvSpPr txBox="1"/>
          <p:nvPr>
            <p:ph type="body" idx="1"/>
          </p:nvPr>
        </p:nvSpPr>
        <p:spPr>
          <a:xfrm>
            <a:off x="1206500" y="4248504"/>
            <a:ext cx="21850017" cy="8256012"/>
          </a:xfrm>
          <a:prstGeom prst="rect">
            <a:avLst/>
          </a:prstGeom>
        </p:spPr>
        <p:txBody>
          <a:bodyPr/>
          <a:lstStyle/>
          <a:p>
            <a:pPr/>
            <a:r>
              <a:t>Sentiment polarity in text is often used to detect bias</a:t>
            </a:r>
          </a:p>
          <a:p>
            <a:pPr/>
            <a:r>
              <a:t>A roBERTa-base model (cardiffnlp/twitter-roberta-base-sentiment-latest) was chosen since the length of the responses is similar to the average tweet</a:t>
            </a:r>
          </a:p>
          <a:p>
            <a:pPr/>
            <a:r>
              <a:t> Each response from the Deepseek model is processed:</a:t>
            </a:r>
          </a:p>
          <a:p>
            <a:pPr lvl="1"/>
            <a:r>
              <a:t>A sentiment label (Positive, Neutral, Negative) along with a score is returned</a:t>
            </a:r>
          </a:p>
          <a:p>
            <a:pPr/>
            <a:r>
              <a:t>The goal is to reveal whether the model portrays certain ideologies in more positive or negative light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1853137">
              <a:defRPr spc="-129" sz="6460"/>
            </a:lvl1pPr>
          </a:lstStyle>
          <a:p>
            <a:pPr/>
            <a:r>
              <a:t>Named Entity Recognition (NER) &amp; Political Bias Detection</a:t>
            </a:r>
          </a:p>
        </p:txBody>
      </p:sp>
      <p:sp>
        <p:nvSpPr>
          <p:cNvPr id="196" name="Why are mentions of China relevant?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Why are mentions of China relevant?</a:t>
            </a:r>
          </a:p>
        </p:txBody>
      </p:sp>
      <p:sp>
        <p:nvSpPr>
          <p:cNvPr id="197" name="Content Placeholder 2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NER can detect frequently mentioned political entities</a:t>
            </a:r>
          </a:p>
          <a:p>
            <a:pPr/>
            <a:r>
              <a:t>Frequent mentions of China were found in the responses</a:t>
            </a:r>
          </a:p>
          <a:p>
            <a:pPr/>
            <a:r>
              <a:t>The BERT-based model used (dslim/bert-base-NER) is fine-tuned for this specific task</a:t>
            </a:r>
          </a:p>
          <a:p>
            <a:pPr/>
            <a:r>
              <a:t>Counting the occurrences of China in prompts and responses lead to interesting findings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Content Placeholder 2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China frequently mentioned even in neutral prompts</a:t>
            </a:r>
          </a:p>
          <a:p>
            <a:pPr/>
            <a:r>
              <a:t>Left-leaning tendency in China-related responses</a:t>
            </a:r>
          </a:p>
          <a:p>
            <a:pPr/>
            <a:r>
              <a:t>Higher political polarization for China-related topics</a:t>
            </a:r>
          </a:p>
        </p:txBody>
      </p:sp>
      <p:sp>
        <p:nvSpPr>
          <p:cNvPr id="200" name="Title 1"/>
          <p:cNvSpPr txBox="1"/>
          <p:nvPr>
            <p:ph type="title"/>
          </p:nvPr>
        </p:nvSpPr>
        <p:spPr>
          <a:xfrm>
            <a:off x="1206500" y="1079500"/>
            <a:ext cx="9779000" cy="2029372"/>
          </a:xfrm>
          <a:prstGeom prst="rect">
            <a:avLst/>
          </a:prstGeom>
        </p:spPr>
        <p:txBody>
          <a:bodyPr/>
          <a:lstStyle>
            <a:lvl1pPr defTabSz="1999437">
              <a:defRPr spc="-139" sz="6969"/>
            </a:lvl1pPr>
          </a:lstStyle>
          <a:p>
            <a:pPr/>
            <a:r>
              <a:t>Bias in Responses Related to China</a:t>
            </a:r>
          </a:p>
        </p:txBody>
      </p:sp>
      <p:pic>
        <p:nvPicPr>
          <p:cNvPr id="201" name="china_pie_summary.png" descr="china_pie_summary.png"/>
          <p:cNvPicPr>
            <a:picLocks noChangeAspect="1"/>
          </p:cNvPicPr>
          <p:nvPr/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12192000" y="2216144"/>
            <a:ext cx="10675574" cy="912614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2438338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2438338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